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9" r:id="rId6"/>
    <p:sldId id="257" r:id="rId7"/>
    <p:sldId id="260" r:id="rId8"/>
    <p:sldId id="258" r:id="rId9"/>
    <p:sldId id="264" r:id="rId10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78" autoAdjust="0"/>
    <p:restoredTop sz="94660"/>
  </p:normalViewPr>
  <p:slideViewPr>
    <p:cSldViewPr>
      <p:cViewPr varScale="1">
        <p:scale>
          <a:sx n="69" d="100"/>
          <a:sy n="69" d="100"/>
        </p:scale>
        <p:origin x="-17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50086-A62E-4C44-9BB6-EB56EE8BCE96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F49F3-AD4F-4084-9145-CBE7751D5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46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D6F2F-5035-44A9-84EF-1414B47C9A27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B8070-D5FD-4F86-88B1-65AF0EA02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0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0D3EE-2B36-43CF-B2A2-482B57D48A0F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58BCE-40F8-45DE-ABB9-7AB907623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87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FFD82-1783-472A-9014-6F5BC4AEBB05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E1119-909C-482E-B04D-0CBBE110E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231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10C0-F5D8-4BEB-A319-450D7C10F9DA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E4F01-A9B6-405C-A54E-B745850E1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69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86FA-7C08-4194-970F-28B742C708A2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69C2B-1FB4-4DA2-8F6E-3C56413CDD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2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EDBBF-BAC5-47EE-B71A-5586EFDA3C70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31C1D-EA48-40A3-ADD5-8C42B4AFC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91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82ACB-490E-485F-9177-3D1D52FA45D3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BFE61-9267-42A8-BC4D-26309B51FD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87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1E58C-5C19-40F7-BEFB-B96714C498ED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CD971-5F0F-4BEB-8131-9865CE507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25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96E5F-69BD-45F7-B9A4-05CF77A1992D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E158-5920-43C7-89C2-E082CC48F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273A-890D-4D2B-BBD8-4DBBBA8DF2B6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7C95E-7CB6-48C5-9306-028551700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26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D6FA4C-9BD0-4AEA-AD84-DAB710EBD8A9}" type="datetimeFigureOut">
              <a:rPr lang="ru-RU"/>
              <a:pPr>
                <a:defRPr/>
              </a:pPr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3ACAE9-3749-479A-9B85-93183D19D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00213"/>
            <a:ext cx="9144000" cy="30972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Arial Narrow" pitchFamily="34" charset="0"/>
              </a:rPr>
              <a:t>МЕКТЕП ПАРЛАМЕНТІ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err="1">
                <a:latin typeface="Arial Narrow" pitchFamily="34" charset="0"/>
              </a:rPr>
              <a:t>Қазақстан Республикасының жалпы</a:t>
            </a:r>
            <a:r>
              <a:rPr lang="ru-RU" sz="2800" i="1" dirty="0">
                <a:latin typeface="Arial Narrow" pitchFamily="34" charset="0"/>
              </a:rPr>
              <a:t> орта </a:t>
            </a:r>
            <a:r>
              <a:rPr lang="ru-RU" sz="2800" i="1" dirty="0" err="1">
                <a:latin typeface="Arial Narrow" pitchFamily="34" charset="0"/>
              </a:rPr>
              <a:t>білім</a:t>
            </a:r>
            <a:r>
              <a:rPr lang="ru-RU" sz="2800" i="1" dirty="0">
                <a:latin typeface="Arial Narrow" pitchFamily="34" charset="0"/>
              </a:rPr>
              <a:t> беру </a:t>
            </a:r>
            <a:r>
              <a:rPr lang="ru-RU" sz="2800" i="1" dirty="0" err="1">
                <a:latin typeface="Arial Narrow" pitchFamily="34" charset="0"/>
              </a:rPr>
              <a:t>ұйымдарындағы оқушы </a:t>
            </a:r>
            <a:r>
              <a:rPr lang="ru-RU" sz="2800" i="1" dirty="0">
                <a:latin typeface="Arial Narrow" pitchFamily="34" charset="0"/>
              </a:rPr>
              <a:t>(</a:t>
            </a:r>
            <a:r>
              <a:rPr lang="ru-RU" sz="2800" i="1" dirty="0" err="1">
                <a:latin typeface="Arial Narrow" pitchFamily="34" charset="0"/>
              </a:rPr>
              <a:t>мектеп</a:t>
            </a:r>
            <a:r>
              <a:rPr lang="ru-RU" sz="2800" i="1" dirty="0">
                <a:latin typeface="Arial Narrow" pitchFamily="34" charset="0"/>
              </a:rPr>
              <a:t>) </a:t>
            </a:r>
            <a:r>
              <a:rPr lang="ru-RU" sz="2800" i="1" dirty="0" err="1">
                <a:latin typeface="Arial Narrow" pitchFamily="34" charset="0"/>
              </a:rPr>
              <a:t>өзін-өзі басқарудың</a:t>
            </a:r>
            <a:r>
              <a:rPr lang="ru-RU" sz="2800" i="1" dirty="0">
                <a:latin typeface="Arial Narrow" pitchFamily="34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err="1">
                <a:latin typeface="Arial Narrow" pitchFamily="34" charset="0"/>
              </a:rPr>
              <a:t>бірыңғай моделі</a:t>
            </a:r>
            <a:endParaRPr lang="ru-RU" sz="2800" dirty="0">
              <a:latin typeface="Arial Narrow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ҚАЗАҚСТАН РЕСПУБЛИКАСЫ БІЛІМ ЖӘНЕ ҒЫЛЫМ МИНИСТРЛІГІ</a:t>
            </a:r>
          </a:p>
        </p:txBody>
      </p:sp>
      <p:pic>
        <p:nvPicPr>
          <p:cNvPr id="2052" name="Picture 8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73063"/>
            <a:ext cx="1309688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C:\Users\Пользователь\Desktop\un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775" y="4797425"/>
            <a:ext cx="2041525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1547813" y="1196975"/>
            <a:ext cx="6192837" cy="769441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ҚАЖЕТТІЛІКТІҢ НЕГІЗДЕМЕСІ</a:t>
            </a:r>
          </a:p>
          <a:p>
            <a:pPr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50825" y="2174875"/>
            <a:ext cx="4249738" cy="181588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  <a:cs typeface="+mn-cs"/>
            </a:endParaRPr>
          </a:p>
          <a:p>
            <a:pPr algn="ctr" eaLnBrk="1" hangingPunct="1">
              <a:defRPr/>
            </a:pPr>
            <a:r>
              <a:rPr lang="kk-KZ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құқықтық мемлекет жағдайында шығармашыл, бастамашыл, өзі және қоғам үшін пайдалы әрекет ете алатын еркін, жауапты тұлғаны, мәдениетті адамды </a:t>
            </a:r>
            <a:r>
              <a:rPr lang="kk-KZ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тәрбиелеу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defRPr/>
            </a:pP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854575" y="2189163"/>
            <a:ext cx="3940175" cy="18161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балалар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мен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жастардың табысты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әлеуметтенуі мен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өзін-өзі тиімді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жүзеге асыруы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үшін жағдай жасау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сондай-ақ білім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алушылардың туындайтын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проблемаларды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өз бетінше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шешуі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үшін мүмкіндіктер жасау</a:t>
            </a:r>
            <a:endParaRPr lang="ru-RU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57275" y="4616450"/>
            <a:ext cx="7737475" cy="107721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Қазақстан Республикасында білім беруді және ғылымды дамытудың 2020-2025 жылдарға арналған мемлекеттік бағдарламасын іске асыру жөніндегі іс-шаралар жоспарының  </a:t>
            </a:r>
            <a:r>
              <a:rPr lang="kk-KZ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35-тармағы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cs typeface="+mn-cs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63434" t="8627" r="3537" b="62519"/>
          <a:stretch/>
        </p:blipFill>
        <p:spPr>
          <a:xfrm rot="2559121">
            <a:off x="6043054" y="1540315"/>
            <a:ext cx="827858" cy="735196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63434" t="8627" r="3537" b="62519"/>
          <a:stretch/>
        </p:blipFill>
        <p:spPr>
          <a:xfrm rot="7192667" flipV="1">
            <a:off x="2318878" y="1518705"/>
            <a:ext cx="716918" cy="810465"/>
          </a:xfrm>
          <a:prstGeom prst="rect">
            <a:avLst/>
          </a:prstGeom>
        </p:spPr>
      </p:pic>
      <p:pic>
        <p:nvPicPr>
          <p:cNvPr id="7177" name="Рисунок 51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5019675"/>
            <a:ext cx="108267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1849438" y="4102100"/>
            <a:ext cx="5862637" cy="4318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lvl="1"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ІСКЕ АСЫРУДАҒЫ НЕГІЗДЕМЕ</a:t>
            </a:r>
          </a:p>
        </p:txBody>
      </p:sp>
      <p:sp>
        <p:nvSpPr>
          <p:cNvPr id="7179" name="TextBox 11"/>
          <p:cNvSpPr txBox="1">
            <a:spLocks noChangeArrowheads="1"/>
          </p:cNvSpPr>
          <p:nvPr/>
        </p:nvSpPr>
        <p:spPr bwMode="auto">
          <a:xfrm>
            <a:off x="684213" y="44624"/>
            <a:ext cx="7524750" cy="107721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Қазақстан Республикасының білім</a:t>
            </a: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беру </a:t>
            </a:r>
            <a:r>
              <a:rPr lang="ru-RU" altLang="ru-RU" sz="1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ұйымдарында</a:t>
            </a: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kk-KZ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«М</a:t>
            </a:r>
            <a:r>
              <a:rPr lang="ru-RU" altLang="ru-RU" sz="1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ектеп</a:t>
            </a: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парламент</a:t>
            </a:r>
            <a:r>
              <a:rPr lang="kk-KZ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altLang="ru-RU" sz="1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білім</a:t>
            </a: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алушылардың</a:t>
            </a: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kk-KZ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өзін-өзі басқару органдарын дамыту</a:t>
            </a:r>
            <a:endParaRPr lang="ru-RU" altLang="ru-RU" sz="16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kk-KZ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Тұжырымдамасы </a:t>
            </a:r>
            <a:endParaRPr lang="ru-RU" altLang="ru-RU" sz="1600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57275" y="5557839"/>
            <a:ext cx="7737475" cy="132343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Мектептерде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колледждерде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Балалардың құқықтарын қорғау мәселелері жөніндегі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БАЛАЛАР ӨКІЛДІКТЕРІНІҢ ИНСТИТУТЫ. 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287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бала-республиканың қалалары 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мен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аудандарының өкілдері Комитетпен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өзара іс-қимыл жасайды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(23.11.2020 ж. №69-н Б</a:t>
            </a:r>
            <a:r>
              <a:rPr lang="kk-KZ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ҚҚК-ң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бұйрығы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</a:p>
          <a:p>
            <a:pPr algn="just">
              <a:defRPr/>
            </a:pPr>
            <a:endParaRPr lang="ru-RU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935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54000" y="666750"/>
            <a:ext cx="8431213" cy="6953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Оқушылардың Парламенті</a:t>
            </a:r>
            <a:r>
              <a:rPr lang="ru-RU" altLang="ru-R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(өзін-өзі басқару</a:t>
            </a:r>
            <a:r>
              <a:rPr lang="ru-RU" altLang="ru-R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34950" y="2111375"/>
            <a:ext cx="1666875" cy="4132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398713" y="4505325"/>
            <a:ext cx="6072187" cy="590931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- </a:t>
            </a:r>
            <a:r>
              <a:rPr lang="kk-KZ" dirty="0">
                <a:solidFill>
                  <a:schemeClr val="bg1"/>
                </a:solidFill>
                <a:latin typeface="Century Gothic" panose="020B0502020202020204" pitchFamily="34" charset="0"/>
              </a:rPr>
              <a:t>оқу-тәрбие процесінің проблемаларын шешуде мектеп әкімшілігінің таптырмас көмекшісі</a:t>
            </a: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</a:rPr>
              <a:t>. </a:t>
            </a:r>
          </a:p>
        </p:txBody>
      </p:sp>
      <p:pic>
        <p:nvPicPr>
          <p:cNvPr id="8197" name="Picture 14" descr="C:\Documents and Settings\Adminkz\Рабочий стол\самоуправление 2021\скачанные файлы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989138"/>
            <a:ext cx="23812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5" descr="C:\Documents and Settings\Adminkz\Рабочий стол\самоуправление 2021\bez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9363"/>
            <a:ext cx="2370138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370138" y="2559050"/>
            <a:ext cx="5999162" cy="120015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-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+mn-cs"/>
              </a:rPr>
              <a:t> </a:t>
            </a:r>
            <a:r>
              <a:rPr lang="kk-KZ" dirty="0">
                <a:solidFill>
                  <a:schemeClr val="bg1"/>
                </a:solidFill>
                <a:latin typeface="Century Gothic" panose="020B0502020202020204" pitchFamily="34" charset="0"/>
              </a:rPr>
              <a:t>бұл білім алушылардың білім беру ұйымын бірлесіп басқаруға, оқу-тәрбие процесін ұйымдастыру кезіндегі мәселелерді шешуге қатысу нысаны</a:t>
            </a: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5745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878263"/>
            <a:ext cx="203676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5113" y="169863"/>
            <a:ext cx="2219325" cy="5810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ПАРЛАМЕНТТІҢ </a:t>
            </a:r>
            <a:r>
              <a:rPr lang="ru-RU" altLang="ru-RU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мақсаты</a:t>
            </a:r>
            <a:endParaRPr lang="ru-RU" alt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113" y="2774950"/>
            <a:ext cx="2219325" cy="43815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kk-KZ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МІНДЕТТЕРІ</a:t>
            </a:r>
            <a:endParaRPr lang="ru-RU" alt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14525" y="750888"/>
            <a:ext cx="6689725" cy="124649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білім алушылардың бойында азаматтық белсенділік, әлеуметтік құзыреттілік, азаматтық жауапкершілік дағдыларын дамыту, әлеуметтік шығармашылыққа қабілетті, өзінің жеке басын, қоғам мен мемлекетті жетілдіру мүддесінде әрекет ете алатын жоғары мәдениетті, гуманистік бағыттағы азаматты </a:t>
            </a:r>
            <a:r>
              <a:rPr lang="kk-KZ" sz="1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тәрбиелеу</a:t>
            </a:r>
            <a:r>
              <a:rPr lang="ru-RU" sz="1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925638" y="3141663"/>
            <a:ext cx="7110412" cy="24006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білім алушылардың қабілеттері мен мүдделерін, мектепте бірыңғай құқықтық кеңістікті дамыту үшін жағдай жасау, білім беру ұйымын басқаруға қатысуға нақты мүмкіндік беру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ұжымдық өмір нормаларына, мемлекет заңдарына, адамдарға пайда әкелгісі келетіндігіне, достары мен құрдастарына қиындықтарды жеңуге көмектесуге оң көзқарас қалыптастыру</a:t>
            </a:r>
            <a:endParaRPr lang="ru-RU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әрбір білім алушыны білім беру ұйымының қоғамдық өміріне тарту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өзіндік ойлау мен өзіндік сана-сезімді, көшбасшылық мінез-құлық дағдыларын, ұйымдастырушылық білімді, іскерлікті, ұжымдық және басшылық қызмет дағдыларын дамыту</a:t>
            </a:r>
          </a:p>
        </p:txBody>
      </p:sp>
    </p:spTree>
    <p:extLst>
      <p:ext uri="{BB962C8B-B14F-4D97-AF65-F5344CB8AC3E}">
        <p14:creationId xmlns:p14="http://schemas.microsoft.com/office/powerpoint/2010/main" val="22085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Овал 59"/>
          <p:cNvSpPr/>
          <p:nvPr/>
        </p:nvSpPr>
        <p:spPr>
          <a:xfrm>
            <a:off x="1293813" y="1317625"/>
            <a:ext cx="6167437" cy="522128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МЕКТЕП ПАРЛАМЕНТІ: ҚҰРЫЛЫМЫ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2688" y="2420889"/>
            <a:ext cx="2453208" cy="9001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ЭКОЛОГИЯ ЖӘНЕ ЕҢБЕК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(КАБИНЕТ, КОМИТЕТ ЖӘНЕ Т.Б.)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38350" y="1317625"/>
            <a:ext cx="2613025" cy="968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ҚР БҒМ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БАЛАЛАР ӨКІЛДІГІ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642100" y="2746375"/>
            <a:ext cx="2322388" cy="682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ҚҰҚЫҚ ЖӘНЕ ТӘРТІП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(КАБИНЕТ, КОМИТЕТ ЖӘНЕ Т.Б:)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45238" y="912813"/>
            <a:ext cx="2606675" cy="296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ҚҰРЫЛЫМ МОДУЛЬДЕРІ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02013" y="3440113"/>
            <a:ext cx="2232025" cy="593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МЕКТЕП ПРЕЗИДЕНТІ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6400" y="425450"/>
            <a:ext cx="83312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ӨЗГЕРІСТЕР ДЕПУТАТТАРЫНЫҢ ЖАЛПЫ ЖИНАЛЫСЫ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1475" y="3670300"/>
            <a:ext cx="2305050" cy="814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ӨЗІН-ӨЗІ ТАНУ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ФРАКЦИЯСЫ (КАБИНЕТ, КОМИТЕТ ЖӘНЕ Т.Б.)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308725" y="5400675"/>
            <a:ext cx="2439739" cy="6926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СПОРТ ЖӘНЕ СӨС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ФРАКЦИЯСЫ (КАБИНЕТ, КОМИТЕТ ЖӘНЕ Т.Б.)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418138" y="1636712"/>
            <a:ext cx="3330326" cy="6401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ҚАМҚОРЛЫҚ (ЕРІКТІЛІК)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(КАБИНЕТ, КОМИТЕТ ЖӘНЕ Т.Б.)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60232" y="3861048"/>
            <a:ext cx="2305050" cy="841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АҚПАРАТ  ЖӘНЕ БАСПА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(КАБИНЕТ, КОМИТЕТ ЖӘНЕ Т.Б.)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491880" y="6021288"/>
            <a:ext cx="2808312" cy="6921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БАҚЫТ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(КАБИНЕТ, КОМИТЕТ ЖӘНЕ Т.Б.)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4725144"/>
            <a:ext cx="3168352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МӘДЕНИЕТ ЖӘНЕ ДЕБАТТЫҚ ҚОЗҒАЛЫС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ФРАКЦИЯСЫ (КАБИНЕТ, КОМИТЕТ ЖӘНЕ Т.Б.)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611313" y="1438275"/>
            <a:ext cx="427037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978400" y="1555750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725144"/>
            <a:ext cx="427037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7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086100" y="5878513"/>
            <a:ext cx="427038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6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981700" y="5113338"/>
            <a:ext cx="427038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5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72200" y="3717032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4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00192" y="2492896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3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55650" y="2286000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9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92088" y="3321050"/>
            <a:ext cx="427037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8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 flipH="1" flipV="1">
            <a:off x="4181475" y="2365375"/>
            <a:ext cx="392113" cy="955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9" idx="2"/>
          </p:cNvCxnSpPr>
          <p:nvPr/>
        </p:nvCxnSpPr>
        <p:spPr>
          <a:xfrm flipH="1">
            <a:off x="4476750" y="4033838"/>
            <a:ext cx="41275" cy="2036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4859338" y="2347913"/>
            <a:ext cx="958850" cy="893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3586163" y="2819400"/>
            <a:ext cx="376237" cy="520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5634038" y="3241675"/>
            <a:ext cx="815975" cy="198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3086100" y="4113213"/>
            <a:ext cx="1020763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 flipV="1">
            <a:off x="2676525" y="3902075"/>
            <a:ext cx="623888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4978400" y="4087813"/>
            <a:ext cx="839788" cy="1085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634038" y="3929063"/>
            <a:ext cx="919162" cy="70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Стрелка вниз 60"/>
          <p:cNvSpPr/>
          <p:nvPr/>
        </p:nvSpPr>
        <p:spPr>
          <a:xfrm>
            <a:off x="3522663" y="944563"/>
            <a:ext cx="1709737" cy="282575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107" name="Picture 2" descr="C:\Users\Пользователь\Desktop\risunok1-500x43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638" y="4503738"/>
            <a:ext cx="15462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МЕКТЕП ПАРЛАМЕНТІНІҢ ТЬЮТОРЛАРЫ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5113" y="4718050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 ЭКОЛОГИЯ ЖӘНЕ ЕҢБЕК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50" y="16224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ҚР БҒМ БАЛАЛАР ӨКІЛДІГІ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50" y="2198688"/>
            <a:ext cx="3646488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ҚҰҚЫҚ ЖӘНЕ ТӘРТІП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39975" y="1001713"/>
            <a:ext cx="1601788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ПРЕЗИДЕНТ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66700" y="4214813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ӨЗІН-ӨЗІ ТАНУ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6225" y="3695700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СПОРТ ЖӘНЕ СӨС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5113" y="5726113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ҚАМҚОРЛЫҚ (ЕРІКТІЛІК)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50" y="3206750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АҚПАРАТ ЖӘНЕ БАСПА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5750" y="27019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БАҚЫТ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762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2060"/>
                </a:solidFill>
                <a:latin typeface="Arial Narrow" pitchFamily="34" charset="0"/>
              </a:rPr>
              <a:t>МӘДЕНИЕТ ЖӘНЕ ДЕБАТТЫҚ ҚОЗҒАЛЫС </a:t>
            </a:r>
            <a:r>
              <a:rPr lang="ru-RU" sz="12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91125" y="4653136"/>
            <a:ext cx="3667125" cy="4236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ЖАҒРАФИЯ ПӘНІНІҢ МҰҒАЛІМІ (ХИМИИЯ БИОЛОГИЯ)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211763" y="1622425"/>
            <a:ext cx="3649662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rgbClr val="002060"/>
                </a:solidFill>
                <a:latin typeface="Arial Narrow" pitchFamily="34" charset="0"/>
              </a:rPr>
              <a:t> БАЛАНЫҢ ҚҰҚЫҚТАРЫ ЖӨНІНДЕГІ МЕКТЕП УӘКІЛІ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5211763" y="2198688"/>
            <a:ext cx="3648075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ҚҰҚЫҚ ЖӘНЕ ТАРИХ ПӘНІНІҢ МҰҒАЛІМІ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211763" y="1001713"/>
            <a:ext cx="3657600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ТЬЮТОРЛЫҚ ҚЫЗМЕТТІҢ БАСШЫСЫ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5194300" y="4214813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ӨЗІН-ӨЗІ ТАНУ ПӘНІНІҢ МҰҒАЛІМІ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203825" y="3709988"/>
            <a:ext cx="3616647" cy="4390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ДЕНЕШЫНЫҚТЫРУ ПӘНІ МҰҒАЛІМІ, МЕКТЕПТІҢ МЕДИЦИНА ҚЫЗМЕТКЕРІ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191125" y="5726113"/>
            <a:ext cx="3667125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ӘЛЕУМЕТТІК ПЕДАГОГ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211762" y="3206750"/>
            <a:ext cx="3680717" cy="4382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ОРЫС ТІЛІ ЖӘНЕ ӘДЕБИЕТІ ПӘНІНІҢ МҰҒАЛІМІ/  ИНФОРМАТИКА ПӘНІ МҰҒАЛІМІ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5211763" y="2701925"/>
            <a:ext cx="3649662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ПЕДАГОГ-ПСИХОЛОГ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2038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ДИРЕКТОРДЫҢ ОРЫНБАСАРЫ</a:t>
            </a:r>
          </a:p>
        </p:txBody>
      </p:sp>
      <p:sp>
        <p:nvSpPr>
          <p:cNvPr id="2" name="Двойная стрелка влево/вправо 1"/>
          <p:cNvSpPr/>
          <p:nvPr/>
        </p:nvSpPr>
        <p:spPr>
          <a:xfrm>
            <a:off x="3941763" y="1671638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Двойная стрелка влево/вправо 57"/>
          <p:cNvSpPr/>
          <p:nvPr/>
        </p:nvSpPr>
        <p:spPr>
          <a:xfrm>
            <a:off x="3916363" y="2222500"/>
            <a:ext cx="1236662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Двойная стрелка влево/вправо 58"/>
          <p:cNvSpPr/>
          <p:nvPr/>
        </p:nvSpPr>
        <p:spPr>
          <a:xfrm>
            <a:off x="3941763" y="27098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Двойная стрелка влево/вправо 61"/>
          <p:cNvSpPr/>
          <p:nvPr/>
        </p:nvSpPr>
        <p:spPr>
          <a:xfrm>
            <a:off x="3924300" y="3254375"/>
            <a:ext cx="1236663" cy="311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Двойная стрелка влево/вправо 62"/>
          <p:cNvSpPr/>
          <p:nvPr/>
        </p:nvSpPr>
        <p:spPr>
          <a:xfrm>
            <a:off x="3937000" y="3733800"/>
            <a:ext cx="1236663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Двойная стрелка влево/вправо 63"/>
          <p:cNvSpPr/>
          <p:nvPr/>
        </p:nvSpPr>
        <p:spPr>
          <a:xfrm>
            <a:off x="3924300" y="4238625"/>
            <a:ext cx="1236663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Двойная стрелка влево/вправо 64"/>
          <p:cNvSpPr/>
          <p:nvPr/>
        </p:nvSpPr>
        <p:spPr>
          <a:xfrm>
            <a:off x="3941763" y="47672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Двойная стрелка влево/вправо 65"/>
          <p:cNvSpPr/>
          <p:nvPr/>
        </p:nvSpPr>
        <p:spPr>
          <a:xfrm>
            <a:off x="3941763" y="5270500"/>
            <a:ext cx="1236662" cy="311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Двойная стрелка влево/вправо 66"/>
          <p:cNvSpPr/>
          <p:nvPr/>
        </p:nvSpPr>
        <p:spPr>
          <a:xfrm>
            <a:off x="3941763" y="57832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356100" y="1671638"/>
            <a:ext cx="360363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1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4356100" y="2176463"/>
            <a:ext cx="360363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4392613" y="2701925"/>
            <a:ext cx="358775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3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4392613" y="3230563"/>
            <a:ext cx="358775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4</a:t>
            </a: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4392613" y="3708400"/>
            <a:ext cx="358775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5</a:t>
            </a: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4379913" y="4202113"/>
            <a:ext cx="360362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6</a:t>
            </a: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4392613" y="4784725"/>
            <a:ext cx="358775" cy="311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7</a:t>
            </a: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4392613" y="5270500"/>
            <a:ext cx="358775" cy="311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8</a:t>
            </a: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4375150" y="5743575"/>
            <a:ext cx="360363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9</a:t>
            </a:r>
          </a:p>
        </p:txBody>
      </p:sp>
      <p:pic>
        <p:nvPicPr>
          <p:cNvPr id="4137" name="Picture 2" descr="C:\Users\Пользователь\Desktop\96mWEHqu2F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804863"/>
            <a:ext cx="20542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6988"/>
            <a:ext cx="9144000" cy="9001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СЫНЫПТАҒЫ МЕКТЕП ПАРЛАМЕНТІНІҢ ӨКІЛДІГІ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82675" y="2249488"/>
            <a:ext cx="3201988" cy="8921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СЫНЫПТЫҢ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ОМБУДСМЕН І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4738" y="4502150"/>
            <a:ext cx="3209925" cy="8715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ҚҰҚЫҚ ЖӘНЕ ТӘРТІП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88963" y="1073150"/>
            <a:ext cx="3665537" cy="88741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СЫНЫПТЫҢ ПРЕЗИДЕНТІ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667375" y="5589588"/>
            <a:ext cx="3019425" cy="923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ЭКОЛОГИЯ ЖӘНЕ ЕҢБЕК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691188" y="1073150"/>
            <a:ext cx="2995612" cy="8874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СПОРТ ЖӘНЕ СӨС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83250" y="3328988"/>
            <a:ext cx="3003550" cy="9620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МӘДЕНИЕТ ЖӘНЕ ДЕБАТТЫҚ ҚОЗҒАЛЫС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57275" y="5561013"/>
            <a:ext cx="3227388" cy="9636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АҚПАРАТ ЖӘНЕ БАСПА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24525" y="2217738"/>
            <a:ext cx="2962275" cy="8715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БАҚЫТ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57275" y="3389313"/>
            <a:ext cx="3227388" cy="9032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ҚАМҚОРЛЫҚ (ЕРІКТІЛІК)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91188" y="4502150"/>
            <a:ext cx="2995612" cy="9128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ӨЗІН-ӨЗІ ТАНУ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88963" y="2230438"/>
            <a:ext cx="498475" cy="911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61975" y="3378200"/>
            <a:ext cx="4984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167313" y="3328988"/>
            <a:ext cx="509587" cy="96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7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167313" y="2197100"/>
            <a:ext cx="557212" cy="892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6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184775" y="1069975"/>
            <a:ext cx="498475" cy="87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5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61975" y="5570538"/>
            <a:ext cx="512763" cy="954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4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61975" y="4502150"/>
            <a:ext cx="51276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3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167313" y="5589588"/>
            <a:ext cx="523875" cy="923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9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167313" y="4502150"/>
            <a:ext cx="506412" cy="912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2636912"/>
            <a:ext cx="2088232" cy="186213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 Narrow" pitchFamily="34" charset="0"/>
              </a:rPr>
              <a:t>МЕКТЕП ПАРЛАМЕНТІНІҢ ПРЕЗИДЕНТІ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МЕКТЕПТІ БАСҚАРУҒА ҚАТЫСУ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24288" y="2301875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МЕКТЕПТІҢ ПЕДАГОГИКАЛЫҚ КЕҢЕСІ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24288" y="3382963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ҚАМҚОРШЫЛЫҚ КЕҢЕС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24288" y="4595813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АЛДЫН АЛУ КЕҢЕСІ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824288" y="5732463"/>
            <a:ext cx="5140325" cy="4333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ЖАЛПЫ МЕКТЕПТІК АТА-АНАЛАР КОМИТЕТІ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824288" y="1196975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МЕКТЕП КЕҢЕСІ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248025" y="1196975"/>
            <a:ext cx="0" cy="496887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11" idx="1"/>
          </p:cNvCxnSpPr>
          <p:nvPr/>
        </p:nvCxnSpPr>
        <p:spPr>
          <a:xfrm>
            <a:off x="3248025" y="1412875"/>
            <a:ext cx="576263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248025" y="2535238"/>
            <a:ext cx="576263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236913" y="3598863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236913" y="4811713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265488" y="5932488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 rot="16200000">
            <a:off x="408832" y="3371007"/>
            <a:ext cx="4835424" cy="46513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Arial Narrow" pitchFamily="34" charset="0"/>
              </a:rPr>
              <a:t>МЕКТЕПТІҢ АЛҚАЛЫ ОРГАНДАРЫНДАҒЫ ӨКІЛДІК</a:t>
            </a:r>
          </a:p>
        </p:txBody>
      </p:sp>
      <p:sp>
        <p:nvSpPr>
          <p:cNvPr id="23" name="Стрелка вниз 22"/>
          <p:cNvSpPr/>
          <p:nvPr/>
        </p:nvSpPr>
        <p:spPr>
          <a:xfrm rot="16200000">
            <a:off x="1890316" y="3461941"/>
            <a:ext cx="1020762" cy="265906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161" name="Picture 3" descr="C:\Users\Пользователь\Desktop\imag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658813"/>
            <a:ext cx="21510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4"/>
          <p:cNvSpPr>
            <a:spLocks noChangeArrowheads="1"/>
          </p:cNvSpPr>
          <p:nvPr/>
        </p:nvSpPr>
        <p:spPr bwMode="auto">
          <a:xfrm>
            <a:off x="1943100" y="1181100"/>
            <a:ext cx="5221288" cy="523220"/>
          </a:xfrm>
          <a:prstGeom prst="rect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sz="28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КҮТІЛЕТІН НӘТИЖЕЛЕР</a:t>
            </a:r>
            <a:endParaRPr lang="ru-RU" altLang="ru-RU" sz="2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315" name="Picture 7" descr="C:\Documents and Settings\Adminkz\Рабочий стол\самоуправление 2021\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33375"/>
            <a:ext cx="20574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81088" y="2708275"/>
            <a:ext cx="6480175" cy="27699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адал, мейірімді және белсенді тұлғалардың тәрбиелі жас ұрпағы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қоғамдық (балалар мен жастар) сананы трансформациялау мен жаңғыртуда оқушылар мен студенттердің өзін-өзі басқару органдарының мәртебесі мен рөлін арттыру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білім алушыларды қызығушылықтары бойынша жобалық қызметке тарту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барлық деңгейлердегі бюджеттерден тұрақты және жүйелі қаржыландыру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8080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Структура Школьный парламент.pot [Режим совместимости]" id="{4B841969-E353-4893-9978-72538CAA5E79}" vid="{92DF1306-4538-420E-8B2B-637D91E35A6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Структура Школьный парламент</Template>
  <TotalTime>147</TotalTime>
  <Words>640</Words>
  <Application>Microsoft Office PowerPoint</Application>
  <PresentationFormat>Экран (4:3)</PresentationFormat>
  <Paragraphs>128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Саина</dc:creator>
  <cp:lastModifiedBy>Неизвестный пользователь</cp:lastModifiedBy>
  <cp:revision>20</cp:revision>
  <cp:lastPrinted>2021-03-12T12:26:14Z</cp:lastPrinted>
  <dcterms:created xsi:type="dcterms:W3CDTF">2021-03-10T03:35:55Z</dcterms:created>
  <dcterms:modified xsi:type="dcterms:W3CDTF">2022-04-05T05:07:11Z</dcterms:modified>
</cp:coreProperties>
</file>